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Lst>
  <p:sldSz cy="10058400" cx="7772400"/>
  <p:notesSz cx="6858000" cy="9144000"/>
  <p:embeddedFontLst>
    <p:embeddedFont>
      <p:font typeface="Halant"/>
      <p:regular r:id="rId23"/>
      <p:bold r:id="rId24"/>
    </p:embeddedFont>
    <p:embeddedFont>
      <p:font typeface="Inter SemiBold"/>
      <p:regular r:id="rId25"/>
      <p:bold r:id="rId26"/>
      <p:italic r:id="rId27"/>
      <p:boldItalic r:id="rId28"/>
    </p:embeddedFont>
    <p:embeddedFont>
      <p:font typeface="Inter"/>
      <p:regular r:id="rId29"/>
      <p:bold r:id="rId30"/>
      <p:italic r:id="rId31"/>
      <p:boldItalic r:id="rId32"/>
    </p:embeddedFont>
    <p:embeddedFont>
      <p:font typeface="Plus Jakarta Sans"/>
      <p:regular r:id="rId33"/>
      <p:bold r:id="rId34"/>
      <p:italic r:id="rId35"/>
      <p:boldItalic r:id="rId36"/>
    </p:embeddedFont>
    <p:embeddedFont>
      <p:font typeface="Plus Jakarta Sans Medium"/>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83A25D-A847-49B6-9813-14D539695950}">
  <a:tblStyle styleId="{1283A25D-A847-49B6-9813-14D53969595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91FACE4-39FE-4D29-860B-F5BB4AAA287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boldItalic.fntdata"/><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font" Target="fonts/Halant-bold.fntdata"/><Relationship Id="rId23"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SemiBold-bold.fntdata"/><Relationship Id="rId25" Type="http://schemas.openxmlformats.org/officeDocument/2006/relationships/font" Target="fonts/InterSemiBold-regular.fntdata"/><Relationship Id="rId28" Type="http://schemas.openxmlformats.org/officeDocument/2006/relationships/font" Target="fonts/InterSemiBold-boldItalic.fntdata"/><Relationship Id="rId27" Type="http://schemas.openxmlformats.org/officeDocument/2006/relationships/font" Target="fonts/InterSemi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Inter-italic.fntdata"/><Relationship Id="rId30" Type="http://schemas.openxmlformats.org/officeDocument/2006/relationships/font" Target="fonts/Inter-bold.fntdata"/><Relationship Id="rId11" Type="http://schemas.openxmlformats.org/officeDocument/2006/relationships/slide" Target="slides/slide2.xml"/><Relationship Id="rId33" Type="http://schemas.openxmlformats.org/officeDocument/2006/relationships/font" Target="fonts/PlusJakartaSans-regular.fntdata"/><Relationship Id="rId10" Type="http://schemas.openxmlformats.org/officeDocument/2006/relationships/slide" Target="slides/slide1.xml"/><Relationship Id="rId32" Type="http://schemas.openxmlformats.org/officeDocument/2006/relationships/font" Target="fonts/Inter-boldItalic.fntdata"/><Relationship Id="rId13" Type="http://schemas.openxmlformats.org/officeDocument/2006/relationships/slide" Target="slides/slide4.xml"/><Relationship Id="rId35" Type="http://schemas.openxmlformats.org/officeDocument/2006/relationships/font" Target="fonts/PlusJakartaSans-italic.fntdata"/><Relationship Id="rId12" Type="http://schemas.openxmlformats.org/officeDocument/2006/relationships/slide" Target="slides/slide3.xml"/><Relationship Id="rId34" Type="http://schemas.openxmlformats.org/officeDocument/2006/relationships/font" Target="fonts/PlusJakartaSans-bold.fntdata"/><Relationship Id="rId15" Type="http://schemas.openxmlformats.org/officeDocument/2006/relationships/slide" Target="slides/slide6.xml"/><Relationship Id="rId37" Type="http://schemas.openxmlformats.org/officeDocument/2006/relationships/font" Target="fonts/PlusJakartaSansMedium-regular.fntdata"/><Relationship Id="rId14" Type="http://schemas.openxmlformats.org/officeDocument/2006/relationships/slide" Target="slides/slide5.xml"/><Relationship Id="rId36" Type="http://schemas.openxmlformats.org/officeDocument/2006/relationships/font" Target="fonts/PlusJakartaSans-boldItalic.fntdata"/><Relationship Id="rId17" Type="http://schemas.openxmlformats.org/officeDocument/2006/relationships/slide" Target="slides/slide8.xml"/><Relationship Id="rId39" Type="http://schemas.openxmlformats.org/officeDocument/2006/relationships/font" Target="fonts/PlusJakartaSansMedium-italic.fntdata"/><Relationship Id="rId16" Type="http://schemas.openxmlformats.org/officeDocument/2006/relationships/slide" Target="slides/slide7.xml"/><Relationship Id="rId38" Type="http://schemas.openxmlformats.org/officeDocument/2006/relationships/font" Target="fonts/PlusJakartaSansMedium-bold.fntdata"/><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4ed63a578e_0_2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34ed63a578e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34ed63a578e_0_3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4ed63a578e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34ed63a578e_0_3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34ed63a578e_0_3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4ef4f274d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34ef4f274d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ed63a578e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4ed63a578e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4ed63a578e_0_1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4ed63a578e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4ed63a578e_0_2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4ed63a578e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4ed63a578e_0_2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4ed63a578e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4ed63a578e_0_3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4ed63a578e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4ed63a578e_0_4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4ed63a578e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4ed63a578e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4ed63a578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34ed63a578e_0_2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34ed63a578e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3.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education.cfr.org/learn/timeline/history-nuclear-proliferation" TargetMode="External"/><Relationship Id="rId6" Type="http://schemas.openxmlformats.org/officeDocument/2006/relationships/hyperlink" Target="https://sites.libraries.uta.edu/ettahulme/image/20113071" TargetMode="External"/><Relationship Id="rId7" Type="http://schemas.openxmlformats.org/officeDocument/2006/relationships/hyperlink" Target="https://ourworldindata.org/grapher/number-of-nuclear-weapons-tests?time=earliest..2022"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smallnotes.internal.lib.virginia.edu/wp-content/uploads/2015/01/Siebel_Eyes-on-Formosa1.jp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history.state.gov/milestones/1937-1945/potsdam-con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education.cfr.org/learn/timeline/history-nuclear-proliferation" TargetMode="External"/><Relationship Id="rId6" Type="http://schemas.openxmlformats.org/officeDocument/2006/relationships/hyperlink" Target="https://sites.libraries.uta.edu/ettahulme/image/20113071" TargetMode="External"/><Relationship Id="rId7" Type="http://schemas.openxmlformats.org/officeDocument/2006/relationships/hyperlink" Target="https://ourworldindata.org/grapher/number-of-nuclear-weapons-tests?time=earliest..202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smallnotes.internal.lib.virginia.edu/wp-content/uploads/2015/01/Siebel_Eyes-on-Formosa1.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history.state.gov/milestones/1937-1945/potsdam-conf"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Onset of the Cold War</a:t>
            </a:r>
            <a:endParaRPr sz="1500">
              <a:latin typeface="Inter"/>
              <a:ea typeface="Inter"/>
              <a:cs typeface="Inter"/>
              <a:sym typeface="Inter"/>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3" name="Google Shape;193;p49"/>
          <p:cNvGraphicFramePr/>
          <p:nvPr/>
        </p:nvGraphicFramePr>
        <p:xfrm>
          <a:off x="351288" y="2182225"/>
          <a:ext cx="3000000" cy="3000000"/>
        </p:xfrm>
        <a:graphic>
          <a:graphicData uri="http://schemas.openxmlformats.org/drawingml/2006/table">
            <a:tbl>
              <a:tblPr>
                <a:noFill/>
                <a:tableStyleId>{1283A25D-A847-49B6-9813-14D539695950}</a:tableStyleId>
              </a:tblPr>
              <a:tblGrid>
                <a:gridCol w="5006700"/>
                <a:gridCol w="2063125"/>
              </a:tblGrid>
              <a:tr h="7166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World War II ended in 1945, the world looked very different than it had just a decade earlier. The war had devastated Europe, caused the deaths of tens of millions, and shifted the balance of power. Germany and Japan, former aggressors, were defeated and occupied. Britain and France, though technically victors, were weakened. In contrast, the United States and the Soviet Union emerged as global superpowers.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before the fighting had ended, Allied leaders met to plan the postwar world. At the Yalta Conference in February 1945, Franklin D. Roosevelt, Winston Churchill, and Joseph Stalin discussed the future of Europe, including how to divide Germany and support free elections in Eastern Europe. But by the Potsdam Conference in July 1945, tensions were already rising. U.S. President Harry Truman took a firmer stance toward Stalin, and disagreements over Eastern Europe and reparations grew sharper. These early postwar meetings revealed that the alliance was unraveling—and that the goals of the U.S. and USSR were quickly diverging.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nuclear age began when the U.S. dropped atomic bombs on the Japan.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This marked the beginning of a new era in warfare. The Soviet Union rushed to develop its own nuclear weapons, which it successfully tested in 1949. The fear of nuclear conflict would soon become a defining feature of the Cold War.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Cold War was not just about weapons—it was also about ideas. The U.S. promoted capitalism and democracy, encouraging free markets and elected governments. The Soviet Union promoted communism and state control, supporting revolutions and authoritarian rule in parts of Eastern Europe and beyond. Each side saw the other as a threat to stability, and both believed their system was the right path for the future.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Though the U.S. and USSR never fought each other directly, they competed for power, influence, and global leadership in what became known as the Cold War. The Cold War would shape international relations for the next 45 years—defined by arms races, proxy wars, propaganda, and the constant threat of nuclear annihilation.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Which two countries emerged as superpowers after World War II?</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 Why did the alliance between the U.S. and USSR dissolve?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event marked the beginning of the nuclear 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were the key differences between the US and the Soviet Union?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long did the Cold War last?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94" name="Google Shape;194;p49"/>
          <p:cNvPicPr preferRelativeResize="0"/>
          <p:nvPr/>
        </p:nvPicPr>
        <p:blipFill>
          <a:blip r:embed="rId4">
            <a:alphaModFix/>
          </a:blip>
          <a:stretch>
            <a:fillRect/>
          </a:stretch>
        </p:blipFill>
        <p:spPr>
          <a:xfrm>
            <a:off x="570925" y="896475"/>
            <a:ext cx="1151179" cy="1133300"/>
          </a:xfrm>
          <a:prstGeom prst="rect">
            <a:avLst/>
          </a:prstGeom>
          <a:noFill/>
          <a:ln>
            <a:noFill/>
          </a:ln>
        </p:spPr>
      </p:pic>
      <p:sp>
        <p:nvSpPr>
          <p:cNvPr id="195" name="Google Shape;195;p49"/>
          <p:cNvSpPr txBox="1"/>
          <p:nvPr/>
        </p:nvSpPr>
        <p:spPr>
          <a:xfrm>
            <a:off x="1743925" y="851875"/>
            <a:ext cx="5677200" cy="122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6" name="Google Shape;196;p49"/>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0" name="Shape 300"/>
        <p:cNvGrpSpPr/>
        <p:nvPr/>
      </p:nvGrpSpPr>
      <p:grpSpPr>
        <a:xfrm>
          <a:off x="0" y="0"/>
          <a:ext cx="0" cy="0"/>
          <a:chOff x="0" y="0"/>
          <a:chExt cx="0" cy="0"/>
        </a:xfrm>
      </p:grpSpPr>
      <p:pic>
        <p:nvPicPr>
          <p:cNvPr id="301" name="Google Shape;301;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2" name="Google Shape;302;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3" name="Google Shape;303;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04" name="Google Shape;304;p58"/>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 (Exemplar)</a:t>
            </a:r>
            <a:endParaRPr sz="1500">
              <a:solidFill>
                <a:schemeClr val="dk1"/>
              </a:solidFill>
              <a:latin typeface="Halant"/>
              <a:ea typeface="Halant"/>
              <a:cs typeface="Halant"/>
              <a:sym typeface="Halant"/>
            </a:endParaRPr>
          </a:p>
        </p:txBody>
      </p:sp>
      <p:pic>
        <p:nvPicPr>
          <p:cNvPr id="305" name="Google Shape;305;p58"/>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306" name="Google Shape;306;p58"/>
          <p:cNvSpPr txBox="1"/>
          <p:nvPr/>
        </p:nvSpPr>
        <p:spPr>
          <a:xfrm>
            <a:off x="457200" y="742500"/>
            <a:ext cx="7137300" cy="76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2: Nuclear Proliferation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Open up </a:t>
            </a:r>
            <a:r>
              <a:rPr i="1" lang="en" sz="1200" u="sng">
                <a:solidFill>
                  <a:schemeClr val="hlink"/>
                </a:solidFill>
                <a:latin typeface="Inter"/>
                <a:ea typeface="Inter"/>
                <a:cs typeface="Inter"/>
                <a:sym typeface="Inter"/>
                <a:hlinkClick r:id="rId5"/>
              </a:rPr>
              <a:t>The History of Nuclear Proliferation</a:t>
            </a:r>
            <a:r>
              <a:rPr lang="en" sz="1200">
                <a:solidFill>
                  <a:schemeClr val="dk1"/>
                </a:solidFill>
                <a:latin typeface="Inter"/>
                <a:ea typeface="Inter"/>
                <a:cs typeface="Inter"/>
                <a:sym typeface="Inter"/>
              </a:rPr>
              <a:t> to navigate the timeline of nuclear proliferation.Use the chart below to take notes on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b="1" sz="1200">
              <a:solidFill>
                <a:srgbClr val="E95C3D"/>
              </a:solidFill>
              <a:latin typeface="Inter"/>
              <a:ea typeface="Inter"/>
              <a:cs typeface="Inter"/>
              <a:sym typeface="Inter"/>
            </a:endParaRPr>
          </a:p>
        </p:txBody>
      </p:sp>
      <p:graphicFrame>
        <p:nvGraphicFramePr>
          <p:cNvPr id="307" name="Google Shape;307;p58"/>
          <p:cNvGraphicFramePr/>
          <p:nvPr/>
        </p:nvGraphicFramePr>
        <p:xfrm>
          <a:off x="381550" y="1524225"/>
          <a:ext cx="3000000" cy="3000000"/>
        </p:xfrm>
        <a:graphic>
          <a:graphicData uri="http://schemas.openxmlformats.org/drawingml/2006/table">
            <a:tbl>
              <a:tblPr>
                <a:noFill/>
                <a:tableStyleId>{1283A25D-A847-49B6-9813-14D539695950}</a:tableStyleId>
              </a:tblPr>
              <a:tblGrid>
                <a:gridCol w="1725950"/>
                <a:gridCol w="5334675"/>
              </a:tblGrid>
              <a:tr h="164500">
                <a:tc gridSpan="2">
                  <a:txBody>
                    <a:bodyPr/>
                    <a:lstStyle/>
                    <a:p>
                      <a:pPr indent="0" lvl="0" marL="0" rtl="0" algn="ctr">
                        <a:spcBef>
                          <a:spcPts val="0"/>
                        </a:spcBef>
                        <a:spcAft>
                          <a:spcPts val="0"/>
                        </a:spcAft>
                        <a:buNone/>
                      </a:pPr>
                      <a:r>
                        <a:rPr b="1" lang="en" sz="1200">
                          <a:latin typeface="Inter"/>
                          <a:ea typeface="Inter"/>
                          <a:cs typeface="Inter"/>
                          <a:sym typeface="Inter"/>
                        </a:rPr>
                        <a:t>Nuclear Proliferation Timeline</a:t>
                      </a:r>
                      <a:endParaRPr b="1" sz="1200">
                        <a:latin typeface="Inter"/>
                        <a:ea typeface="Inter"/>
                        <a:cs typeface="Inter"/>
                        <a:sym typeface="Inter"/>
                      </a:endParaRPr>
                    </a:p>
                  </a:txBody>
                  <a:tcPr marT="63500" marB="63500" marR="63500" marL="63500">
                    <a:solidFill>
                      <a:srgbClr val="CCCCCC"/>
                    </a:solidFill>
                  </a:tcPr>
                </a:tc>
                <a:tc hMerge="1"/>
              </a:tr>
              <a:tr h="744500">
                <a:tc>
                  <a:txBody>
                    <a:bodyPr/>
                    <a:lstStyle/>
                    <a:p>
                      <a:pPr indent="0" lvl="0" marL="0" rtl="0" algn="ctr">
                        <a:spcBef>
                          <a:spcPts val="0"/>
                        </a:spcBef>
                        <a:spcAft>
                          <a:spcPts val="0"/>
                        </a:spcAft>
                        <a:buNone/>
                      </a:pPr>
                      <a:r>
                        <a:rPr b="1" lang="en" sz="1200">
                          <a:latin typeface="Inter"/>
                          <a:ea typeface="Inter"/>
                          <a:cs typeface="Inter"/>
                          <a:sym typeface="Inter"/>
                        </a:rPr>
                        <a:t>1938-1962: The Nuclear Age Begins</a:t>
                      </a:r>
                      <a:endParaRPr b="1" sz="1200">
                        <a:latin typeface="Inter"/>
                        <a:ea typeface="Inter"/>
                        <a:cs typeface="Inter"/>
                        <a:sym typeface="Inter"/>
                      </a:endParaRPr>
                    </a:p>
                  </a:txBody>
                  <a:tcPr marT="63500" marB="63500" marR="63500" marL="63500"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Manhattan Project was a secret U.S. effort during World War II to develop nuclear weapons before enemy nations could.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successful use of atomic bombs on Japan in 1945 marked the beginning of the nuclear age.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Cold War tensions between the U.S. and the Soviet Union made the threat of nuclear war a constant global concern.</a:t>
                      </a:r>
                      <a:endParaRPr b="1" sz="1200">
                        <a:solidFill>
                          <a:srgbClr val="E95C3D"/>
                        </a:solidFill>
                        <a:latin typeface="Inter"/>
                        <a:ea typeface="Inter"/>
                        <a:cs typeface="Inter"/>
                        <a:sym typeface="Inter"/>
                      </a:endParaRPr>
                    </a:p>
                  </a:txBody>
                  <a:tcPr marT="63500" marB="63500" marR="63500" marL="63500"/>
                </a:tc>
              </a:tr>
              <a:tr h="744500">
                <a:tc>
                  <a:txBody>
                    <a:bodyPr/>
                    <a:lstStyle/>
                    <a:p>
                      <a:pPr indent="0" lvl="0" marL="0" rtl="0" algn="ctr">
                        <a:spcBef>
                          <a:spcPts val="0"/>
                        </a:spcBef>
                        <a:spcAft>
                          <a:spcPts val="0"/>
                        </a:spcAft>
                        <a:buNone/>
                      </a:pPr>
                      <a:r>
                        <a:rPr b="1" lang="en" sz="1200">
                          <a:latin typeface="Inter"/>
                          <a:ea typeface="Inter"/>
                          <a:cs typeface="Inter"/>
                          <a:sym typeface="Inter"/>
                        </a:rPr>
                        <a:t>Aug 6-9, 1945</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First Atomic Bombs Are Dropped on Hiroshima and Nagasaki</a:t>
                      </a:r>
                      <a:endParaRPr b="1" sz="1200">
                        <a:latin typeface="Inter"/>
                        <a:ea typeface="Inter"/>
                        <a:cs typeface="Inter"/>
                        <a:sym typeface="Inter"/>
                      </a:endParaRPr>
                    </a:p>
                  </a:txBody>
                  <a:tcPr marT="63500" marB="63500" marR="63500" marL="63500"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August 6, 1945, the U.S. dropped the first atomic bomb on Hiroshima, killing over 100,000 people.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August 9, the U.S. dropped a second atomic bomb on Nagasaki, killing over 70,000 people.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Six days later, Japan surrendered, marking the only use of atomic bombs in war.</a:t>
                      </a:r>
                      <a:endParaRPr i="1" sz="1200">
                        <a:latin typeface="Inter"/>
                        <a:ea typeface="Inter"/>
                        <a:cs typeface="Inter"/>
                        <a:sym typeface="Inter"/>
                      </a:endParaRPr>
                    </a:p>
                  </a:txBody>
                  <a:tcPr marT="63500" marB="63500" marR="63500" marL="63500"/>
                </a:tc>
              </a:tr>
              <a:tr h="647850">
                <a:tc>
                  <a:txBody>
                    <a:bodyPr/>
                    <a:lstStyle/>
                    <a:p>
                      <a:pPr indent="0" lvl="0" marL="0" rtl="0" algn="ctr">
                        <a:spcBef>
                          <a:spcPts val="0"/>
                        </a:spcBef>
                        <a:spcAft>
                          <a:spcPts val="0"/>
                        </a:spcAft>
                        <a:buNone/>
                      </a:pPr>
                      <a:r>
                        <a:rPr b="1" lang="en" sz="1200">
                          <a:latin typeface="Inter"/>
                          <a:ea typeface="Inter"/>
                          <a:cs typeface="Inter"/>
                          <a:sym typeface="Inter"/>
                        </a:rPr>
                        <a:t>Jul 29, 1957</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IAEA Is Created</a:t>
                      </a:r>
                      <a:endParaRPr b="1" sz="1200">
                        <a:latin typeface="Inter"/>
                        <a:ea typeface="Inter"/>
                        <a:cs typeface="Inter"/>
                        <a:sym typeface="Inter"/>
                      </a:endParaRPr>
                    </a:p>
                  </a:txBody>
                  <a:tcPr marT="63500" marB="63500" marR="63500" marL="63500"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IAEA was created to promote the peaceful use of nuclear technology, like in power plants.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Eisenhower’s 1953 “Atoms for Peace” speech called for an agency to prevent nuclear proliferation.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He warned that unchecked nuclear weapons could destroy humanity’s heritage.</a:t>
                      </a:r>
                      <a:endParaRPr b="1" sz="1200">
                        <a:solidFill>
                          <a:srgbClr val="E95C3D"/>
                        </a:solidFill>
                        <a:latin typeface="Inter"/>
                        <a:ea typeface="Inter"/>
                        <a:cs typeface="Inter"/>
                        <a:sym typeface="Inter"/>
                      </a:endParaRPr>
                    </a:p>
                  </a:txBody>
                  <a:tcPr marT="63500" marB="63500" marR="63500" marL="63500"/>
                </a:tc>
              </a:tr>
              <a:tr h="744500">
                <a:tc>
                  <a:txBody>
                    <a:bodyPr/>
                    <a:lstStyle/>
                    <a:p>
                      <a:pPr indent="0" lvl="0" marL="0" rtl="0" algn="ctr">
                        <a:spcBef>
                          <a:spcPts val="0"/>
                        </a:spcBef>
                        <a:spcAft>
                          <a:spcPts val="0"/>
                        </a:spcAft>
                        <a:buNone/>
                      </a:pPr>
                      <a:r>
                        <a:rPr b="1" lang="en" sz="1200">
                          <a:latin typeface="Inter"/>
                          <a:ea typeface="Inter"/>
                          <a:cs typeface="Inter"/>
                          <a:sym typeface="Inter"/>
                        </a:rPr>
                        <a:t>Sep 29, 1957</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Kyshtym Nuclear Disaster Occurs In Secret</a:t>
                      </a:r>
                      <a:endParaRPr b="1" sz="1200">
                        <a:latin typeface="Inter"/>
                        <a:ea typeface="Inter"/>
                        <a:cs typeface="Inter"/>
                        <a:sym typeface="Inter"/>
                      </a:endParaRPr>
                    </a:p>
                  </a:txBody>
                  <a:tcPr marT="63500" marB="63500" marR="63500" marL="63500"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 nuclear waste tank exploded in Ozyorsk, the original site of the Soviet nuclear weapons program.</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explosion released more radioactive contamination than the 1986 Chernobyl disaster.</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Soviet government successfully covered up the Kyshtym Disaster, and it remained unknown until decades later.</a:t>
                      </a:r>
                      <a:endParaRPr sz="1200">
                        <a:latin typeface="Inter"/>
                        <a:ea typeface="Inter"/>
                        <a:cs typeface="Inter"/>
                        <a:sym typeface="Inter"/>
                      </a:endParaRPr>
                    </a:p>
                  </a:txBody>
                  <a:tcPr marT="63500" marB="63500" marR="63500" marL="63500"/>
                </a:tc>
              </a:tr>
            </a:tbl>
          </a:graphicData>
        </a:graphic>
      </p:graphicFrame>
      <p:sp>
        <p:nvSpPr>
          <p:cNvPr id="308" name="Google Shape;308;p58"/>
          <p:cNvSpPr txBox="1"/>
          <p:nvPr/>
        </p:nvSpPr>
        <p:spPr>
          <a:xfrm>
            <a:off x="381550" y="6686100"/>
            <a:ext cx="72129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6"/>
              </a:rPr>
              <a:t>this political cartoon</a:t>
            </a:r>
            <a:r>
              <a:rPr lang="en" sz="1200">
                <a:solidFill>
                  <a:schemeClr val="dk1"/>
                </a:solidFill>
                <a:latin typeface="Inter"/>
                <a:ea typeface="Inter"/>
                <a:cs typeface="Inter"/>
                <a:sym typeface="Inter"/>
              </a:rPr>
              <a:t> by Etta Hulme and </a:t>
            </a:r>
            <a:r>
              <a:rPr lang="en" sz="1200" u="sng">
                <a:solidFill>
                  <a:schemeClr val="hlink"/>
                </a:solidFill>
                <a:latin typeface="Inter"/>
                <a:ea typeface="Inter"/>
                <a:cs typeface="Inter"/>
                <a:sym typeface="Inter"/>
                <a:hlinkClick r:id="rId7"/>
              </a:rPr>
              <a:t>this graph</a:t>
            </a:r>
            <a:r>
              <a:rPr lang="en" sz="1200">
                <a:solidFill>
                  <a:schemeClr val="dk1"/>
                </a:solidFill>
                <a:latin typeface="Inter"/>
                <a:ea typeface="Inter"/>
                <a:cs typeface="Inter"/>
                <a:sym typeface="Inter"/>
              </a:rPr>
              <a:t> from Our World in Data.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cartoon, what message do you think Hulme is articulating by making the figures headless? What might this say about the mindset or behavior of these nations?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Hulme suggests that nations are acting without reason, wisdom, or thoughtful leadership. The image of flexing muscles without heads implies that they are focused on displays of power rather than careful judgment of long-term consequences.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graph, during which decade were nuclear tests most frequent?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Nuclear tests were peaked in the 1960s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cartoon and graph communication about nuclear proliferation?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1200"/>
              </a:spcAft>
              <a:buNone/>
            </a:pPr>
            <a:r>
              <a:rPr b="1" lang="en" sz="1200">
                <a:solidFill>
                  <a:srgbClr val="E95C3D"/>
                </a:solidFill>
                <a:latin typeface="Inter"/>
                <a:ea typeface="Inter"/>
                <a:cs typeface="Inter"/>
                <a:sym typeface="Inter"/>
              </a:rPr>
              <a:t>Both the cartoon and the graph suggest that nuclear proliferation was widespread and competitive. They reveal how multiple countries actively expanded their nuclear capabilities over time.</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2" name="Shape 312"/>
        <p:cNvGrpSpPr/>
        <p:nvPr/>
      </p:nvGrpSpPr>
      <p:grpSpPr>
        <a:xfrm>
          <a:off x="0" y="0"/>
          <a:ext cx="0" cy="0"/>
          <a:chOff x="0" y="0"/>
          <a:chExt cx="0" cy="0"/>
        </a:xfrm>
      </p:grpSpPr>
      <p:pic>
        <p:nvPicPr>
          <p:cNvPr id="313" name="Google Shape;313;p5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4" name="Google Shape;314;p5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5" name="Google Shape;315;p5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6" name="Google Shape;316;p59"/>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 (Exemplar)</a:t>
            </a:r>
            <a:endParaRPr sz="1500">
              <a:solidFill>
                <a:schemeClr val="dk1"/>
              </a:solidFill>
              <a:latin typeface="Halant"/>
              <a:ea typeface="Halant"/>
              <a:cs typeface="Halant"/>
              <a:sym typeface="Halant"/>
            </a:endParaRPr>
          </a:p>
        </p:txBody>
      </p:sp>
      <p:pic>
        <p:nvPicPr>
          <p:cNvPr id="317" name="Google Shape;317;p59"/>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318" name="Google Shape;318;p59"/>
          <p:cNvSpPr txBox="1"/>
          <p:nvPr/>
        </p:nvSpPr>
        <p:spPr>
          <a:xfrm>
            <a:off x="457200" y="742500"/>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3a: Ideological Differences- Soviet Union</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319" name="Google Shape;319;p59"/>
          <p:cNvSpPr txBox="1"/>
          <p:nvPr/>
        </p:nvSpPr>
        <p:spPr>
          <a:xfrm>
            <a:off x="316750" y="1049450"/>
            <a:ext cx="7137300" cy="32649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Communism’s founding document, </a:t>
            </a:r>
            <a:r>
              <a:rPr i="1" lang="en" sz="1200">
                <a:solidFill>
                  <a:schemeClr val="dk1"/>
                </a:solidFill>
                <a:latin typeface="Inter"/>
                <a:ea typeface="Inter"/>
                <a:cs typeface="Inter"/>
                <a:sym typeface="Inter"/>
              </a:rPr>
              <a:t>The Communist Manifesto</a:t>
            </a:r>
            <a:r>
              <a:rPr lang="en" sz="1200">
                <a:solidFill>
                  <a:schemeClr val="dk1"/>
                </a:solidFill>
                <a:latin typeface="Inter"/>
                <a:ea typeface="Inter"/>
                <a:cs typeface="Inter"/>
                <a:sym typeface="Inter"/>
              </a:rPr>
              <a:t>, ends with this passage,</a:t>
            </a:r>
            <a:endParaRPr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In short, the Communists everywhere support every revolutionary movement against the existing social and political order of things [...]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The Communists disdain to conceal their views and aims. They openly declare that their ends can be attained only by the forcible overthrow of all existing social conditions. Let the ruling classes tremble at a Communistic revolution. The proletarians have nothing to lose but their chains. They have a world to win.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WORKING MEN OF ALL COUNTRIES, UNITE!</a:t>
            </a:r>
            <a:endParaRPr i="1"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phrases “the Communists everywhere support every revolutionary movement,” “They have a world to win.” and “WORKING MEN OF ALL COUNTRIES, UNITE!” are evidence of the Communist belief in World Revolution. Many Communists believe that the final stage of a Communist Revolution would be the elimination of classes all over the world and the equal distribution of all resources across countries. To create the conditions for World Revolution, communist nations, led by the USSR, attempted to spread their ideas to other countries.</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ultimate goal of a communist revolution?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ultimate goal of a communist revolution is the elimination of social classes across to ensure the equal distribution of resources. This would lead to a world revolution where workers would unite globally to overthrow existing social and political systems.</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the U.S. and other capitalist nations view this ideology as a threat?</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Because it promoted the overthrow of existing governments and economic systems—specifically targeting capitalist societies. It directly challenged American values of private property, individual freedoms, and free-market economics.</a:t>
            </a:r>
            <a:endParaRPr b="1" sz="1200">
              <a:solidFill>
                <a:schemeClr val="accent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 to the Brown University Library’s Collection of Soviet Posters. Choose one to analyze:</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title of the image?</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a:solidFill>
                  <a:srgbClr val="E95C3D"/>
                </a:solidFill>
                <a:highlight>
                  <a:srgbClr val="FFFFFF"/>
                </a:highlight>
                <a:latin typeface="Inter"/>
                <a:ea typeface="Inter"/>
                <a:cs typeface="Inter"/>
                <a:sym typeface="Inter"/>
              </a:rPr>
              <a:t>“If this is freedom, then what is prison?”</a:t>
            </a:r>
            <a:endParaRPr b="1" sz="1200">
              <a:solidFill>
                <a:srgbClr val="E95C3D"/>
              </a:solidFill>
              <a:highlight>
                <a:srgbClr val="FFFFFF"/>
              </a:highlight>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 Describe what is depicted in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chemeClr val="accent1"/>
                </a:solidFill>
                <a:latin typeface="Inter"/>
                <a:ea typeface="Inter"/>
                <a:cs typeface="Inter"/>
                <a:sym typeface="Inter"/>
              </a:rPr>
              <a:t>It shows the Statue of Liberty standing above a stylized U.S. flag, but the stripes of the flag become prison bars. Behind the bars are Americans, suggesting imprisonment or oppression. The stars have been replaced by a dollar sign, emphasizing capitalism.</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Wonder: What is a question you have about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chemeClr val="accent1"/>
                </a:solidFill>
                <a:latin typeface="Inter"/>
                <a:ea typeface="Inter"/>
                <a:cs typeface="Inter"/>
                <a:sym typeface="Inter"/>
              </a:rPr>
              <a:t>Is this how many countries saw the U.S. during the Cold War or just the USSR?</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Think: What do you think is the message of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chemeClr val="accent1"/>
                </a:solidFill>
                <a:latin typeface="Inter"/>
                <a:ea typeface="Inter"/>
                <a:cs typeface="Inter"/>
                <a:sym typeface="Inter"/>
              </a:rPr>
              <a:t>It is criticizing the United States, claiming that American capitalism leads to oppression and inequality. Using the Statue of Liberty—an American symbol of freedom—as part of a prison, the Soviet message is that the U.S. is not truly free. The dollar sign suggests that money, not liberty, is the real value in American society.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3" name="Shape 323"/>
        <p:cNvGrpSpPr/>
        <p:nvPr/>
      </p:nvGrpSpPr>
      <p:grpSpPr>
        <a:xfrm>
          <a:off x="0" y="0"/>
          <a:ext cx="0" cy="0"/>
          <a:chOff x="0" y="0"/>
          <a:chExt cx="0" cy="0"/>
        </a:xfrm>
      </p:grpSpPr>
      <p:pic>
        <p:nvPicPr>
          <p:cNvPr id="324" name="Google Shape;324;p6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5" name="Google Shape;325;p6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6" name="Google Shape;326;p6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27" name="Google Shape;327;p60"/>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 (Exemplar)</a:t>
            </a:r>
            <a:endParaRPr sz="1500">
              <a:solidFill>
                <a:schemeClr val="dk1"/>
              </a:solidFill>
              <a:latin typeface="Halant"/>
              <a:ea typeface="Halant"/>
              <a:cs typeface="Halant"/>
              <a:sym typeface="Halant"/>
            </a:endParaRPr>
          </a:p>
        </p:txBody>
      </p:sp>
      <p:pic>
        <p:nvPicPr>
          <p:cNvPr id="328" name="Google Shape;328;p60"/>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329" name="Google Shape;329;p60"/>
          <p:cNvSpPr txBox="1"/>
          <p:nvPr/>
        </p:nvSpPr>
        <p:spPr>
          <a:xfrm>
            <a:off x="457200" y="742500"/>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3b: Ideological Differences- United States</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graphicFrame>
        <p:nvGraphicFramePr>
          <p:cNvPr id="330" name="Google Shape;330;p60"/>
          <p:cNvGraphicFramePr/>
          <p:nvPr/>
        </p:nvGraphicFramePr>
        <p:xfrm>
          <a:off x="317500" y="1066800"/>
          <a:ext cx="3000000" cy="3000000"/>
        </p:xfrm>
        <a:graphic>
          <a:graphicData uri="http://schemas.openxmlformats.org/drawingml/2006/table">
            <a:tbl>
              <a:tblPr>
                <a:noFill/>
                <a:tableStyleId>{E91FACE4-39FE-4D29-860B-F5BB4AAA2870}</a:tableStyleId>
              </a:tblPr>
              <a:tblGrid>
                <a:gridCol w="3053175"/>
                <a:gridCol w="4084125"/>
              </a:tblGrid>
              <a:tr h="381000">
                <a:tc>
                  <a:txBody>
                    <a:bodyPr/>
                    <a:lstStyle/>
                    <a:p>
                      <a:pPr indent="0" lvl="0" marL="0" rtl="0" algn="l">
                        <a:spcBef>
                          <a:spcPts val="0"/>
                        </a:spcBef>
                        <a:spcAft>
                          <a:spcPts val="0"/>
                        </a:spcAft>
                        <a:buNone/>
                      </a:pPr>
                      <a:r>
                        <a:rPr lang="en" sz="1200">
                          <a:latin typeface="Halant"/>
                          <a:ea typeface="Halant"/>
                          <a:cs typeface="Halant"/>
                          <a:sym typeface="Halant"/>
                        </a:rPr>
                        <a:t>Source: George C. Marshall, “Commencement Speech at Harvard University,” June 5, 1947.</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George C. Marshall was the United States Secretary of State.</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George F. Kennan, “The Sources of Soviet Conduct,” </a:t>
                      </a:r>
                      <a:r>
                        <a:rPr i="1" lang="en" sz="1200">
                          <a:solidFill>
                            <a:schemeClr val="dk1"/>
                          </a:solidFill>
                          <a:latin typeface="Halant"/>
                          <a:ea typeface="Halant"/>
                          <a:cs typeface="Halant"/>
                          <a:sym typeface="Halant"/>
                        </a:rPr>
                        <a:t>Foreign Affairs</a:t>
                      </a:r>
                      <a:r>
                        <a:rPr lang="en" sz="1200">
                          <a:solidFill>
                            <a:schemeClr val="dk1"/>
                          </a:solidFill>
                          <a:latin typeface="Halant"/>
                          <a:ea typeface="Halant"/>
                          <a:cs typeface="Halant"/>
                          <a:sym typeface="Halant"/>
                        </a:rPr>
                        <a:t>, July 1947.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George F. Kennan was a United States State Department Professional.</a:t>
                      </a:r>
                      <a:endParaRPr sz="10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Our policy is directed not against any country or doctrine but against hunger, poverty, desperation, and chaos. Its purpose should be the revival of a working economy in the world so as to permit the emergence of political and social conditions in which free institutions can exist… Any government which maneuvers to block the recovery of other countries cannot expect help from us. Furthermore, governments, political parties, or groups which seek to perpetuate human misery in order to profit… politically or otherwise will encounter the opposition of the United States.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these circumstances it is clear that the main element of any United States policy towards the Soviet Union must be that of a long-term, patient but firm and vigilant containment of Russian expansive tendencies….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It is clear that the United States cannot expect in the foreseeable future to enjoy political intimacy with the Soviet regime. It must continue to regard the Soviet Union as a rival, not a partner, in the political arena. It must continue to expect that Soviet policies will reflect no abstract love of peace and stability, no real faith in the possibility of a permanent happy coexistence of the Socialist and capitalist worlds, but rather  a cautious, persistent pressure towards the disruption and weakening of all rival influence and rival power.” </a:t>
                      </a:r>
                      <a:endParaRPr sz="1200">
                        <a:latin typeface="Inter"/>
                        <a:ea typeface="Inter"/>
                        <a:cs typeface="Inter"/>
                        <a:sym typeface="Inter"/>
                      </a:endParaRPr>
                    </a:p>
                  </a:txBody>
                  <a:tcPr marT="91425" marB="91425" marR="91425" marL="91425"/>
                </a:tc>
              </a:tr>
            </a:tbl>
          </a:graphicData>
        </a:graphic>
      </p:graphicFrame>
      <p:sp>
        <p:nvSpPr>
          <p:cNvPr id="331" name="Google Shape;331;p60"/>
          <p:cNvSpPr txBox="1"/>
          <p:nvPr/>
        </p:nvSpPr>
        <p:spPr>
          <a:xfrm>
            <a:off x="304800" y="5562600"/>
            <a:ext cx="7137300" cy="4063500"/>
          </a:xfrm>
          <a:prstGeom prst="rect">
            <a:avLst/>
          </a:prstGeom>
          <a:noFill/>
          <a:ln>
            <a:noFill/>
          </a:ln>
        </p:spPr>
        <p:txBody>
          <a:bodyPr anchorCtr="0" anchor="t" bIns="91425" lIns="91425" spcFirstLastPara="1" rIns="91425" wrap="square" tIns="91425">
            <a:spAutoFit/>
          </a:bodyPr>
          <a:lstStyle/>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U.S. State Department officials argue about a proper foreign policy approach?</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rgbClr val="E95C3D"/>
                </a:solidFill>
                <a:latin typeface="Inter"/>
                <a:ea typeface="Inter"/>
                <a:cs typeface="Inter"/>
                <a:sym typeface="Inter"/>
              </a:rPr>
              <a:t>They argued for containing communism rather than directly attacking. Through stabilizing countries, the U.S. could contain USSR expansionism.</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the USSR and other communist nations view this ideology as a threat?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Because it directly opposed the spread of communism and supported governments and movements that resisted Soviet influence. It challenged the communist goal of global revolution and classless society.</a:t>
            </a:r>
            <a:endParaRPr b="1" sz="1200">
              <a:solidFill>
                <a:srgbClr val="E95C3D"/>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0" lvl="0" marL="0" marR="0" rtl="0" algn="l">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5"/>
              </a:rPr>
              <a:t>this political cartoon</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Notice: Describe what is depicted in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rgbClr val="E95C3D"/>
                </a:solidFill>
                <a:latin typeface="Inter"/>
                <a:ea typeface="Inter"/>
                <a:cs typeface="Inter"/>
                <a:sym typeface="Inter"/>
              </a:rPr>
              <a:t>It shows an octopus labeled "Communism" with a hammer and sickle on its head, stretching its tentacles over China and toward Formosa. Off to the side, Uncle Sam, representing the United States, is watching the scene closely with binoculars.</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Wonder: What is a question you have about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rgbClr val="E95C3D"/>
                </a:solidFill>
                <a:latin typeface="Inter"/>
                <a:ea typeface="Inter"/>
                <a:cs typeface="Inter"/>
                <a:sym typeface="Inter"/>
              </a:rPr>
              <a:t>Why is the U.S. so concerned about communism spreading to Formosa?</a:t>
            </a:r>
            <a:endParaRPr b="1" sz="1200">
              <a:solidFill>
                <a:srgbClr val="E95C3D"/>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Think: What do you think is the message of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rPr b="1" lang="en" sz="1200">
                <a:solidFill>
                  <a:srgbClr val="E95C3D"/>
                </a:solidFill>
                <a:latin typeface="Inter"/>
                <a:ea typeface="Inter"/>
                <a:cs typeface="Inter"/>
                <a:sym typeface="Inter"/>
              </a:rPr>
              <a:t>It suggests that communism is aggressively expanding its influence and portrays communism as a dangerous, implying that the U.S. must be vigilant to contain it.</a:t>
            </a:r>
            <a:endParaRPr b="1" sz="1200">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5" name="Shape 335"/>
        <p:cNvGrpSpPr/>
        <p:nvPr/>
      </p:nvGrpSpPr>
      <p:grpSpPr>
        <a:xfrm>
          <a:off x="0" y="0"/>
          <a:ext cx="0" cy="0"/>
          <a:chOff x="0" y="0"/>
          <a:chExt cx="0" cy="0"/>
        </a:xfrm>
      </p:grpSpPr>
      <p:sp>
        <p:nvSpPr>
          <p:cNvPr id="336" name="Google Shape;336;p6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337" name="Google Shape;337;p6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38" name="Google Shape;338;p6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39" name="Google Shape;339;p6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0" name="Google Shape;340;p6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341" name="Google Shape;341;p61"/>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United States</a:t>
            </a:r>
            <a:endParaRPr b="1" sz="1800">
              <a:latin typeface="Inter"/>
              <a:ea typeface="Inter"/>
              <a:cs typeface="Inter"/>
              <a:sym typeface="Inter"/>
            </a:endParaRPr>
          </a:p>
        </p:txBody>
      </p:sp>
      <p:sp>
        <p:nvSpPr>
          <p:cNvPr id="342" name="Google Shape;342;p61"/>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USSR</a:t>
            </a:r>
            <a:endParaRPr b="1" sz="1800">
              <a:latin typeface="Inter"/>
              <a:ea typeface="Inter"/>
              <a:cs typeface="Inter"/>
              <a:sym typeface="Inter"/>
            </a:endParaRPr>
          </a:p>
        </p:txBody>
      </p:sp>
      <p:graphicFrame>
        <p:nvGraphicFramePr>
          <p:cNvPr id="343" name="Google Shape;343;p61"/>
          <p:cNvGraphicFramePr/>
          <p:nvPr/>
        </p:nvGraphicFramePr>
        <p:xfrm>
          <a:off x="503824" y="3910029"/>
          <a:ext cx="3000000" cy="3000000"/>
        </p:xfrm>
        <a:graphic>
          <a:graphicData uri="http://schemas.openxmlformats.org/drawingml/2006/table">
            <a:tbl>
              <a:tblPr>
                <a:noFill/>
                <a:tableStyleId>{E91FACE4-39FE-4D29-860B-F5BB4AAA2870}</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Sought to shape the future of Europe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Emerged as a superpower after World War II</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Used propaganda to promote ideologies</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344" name="Google Shape;344;p61"/>
          <p:cNvGraphicFramePr/>
          <p:nvPr/>
        </p:nvGraphicFramePr>
        <p:xfrm>
          <a:off x="503824" y="6474548"/>
          <a:ext cx="3000000" cy="3000000"/>
        </p:xfrm>
        <a:graphic>
          <a:graphicData uri="http://schemas.openxmlformats.org/drawingml/2006/table">
            <a:tbl>
              <a:tblPr>
                <a:noFill/>
                <a:tableStyleId>{E91FACE4-39FE-4D29-860B-F5BB4AAA2870}</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Capitalism and democracy</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Political Ideology</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Communism and authoritarian rule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Containment of Soviet expansion</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Foreign Policy</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Promotion of world revolution</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Promoted economic recovery (e.g., Marshall Plan) to prevent chaos and communism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Economic Strategy</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Demanded harsh reparations from Germany and controlled economies in its zone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345" name="Google Shape;345;p61"/>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46" name="Google Shape;346;p61"/>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47" name="Google Shape;347;p61"/>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348" name="Google Shape;348;p61"/>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349" name="Google Shape;349;p61"/>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Consider the approaches of the US and USSR to the postwar world. Identify three ways that the US and USSR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350" name="Google Shape;350;p61"/>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pic>
        <p:nvPicPr>
          <p:cNvPr id="201" name="Google Shape;201;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2" name="Google Shape;202;p5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03" name="Google Shape;203;p5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04" name="Google Shape;204;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5" name="Google Shape;205;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6" name="Google Shape;206;p50"/>
          <p:cNvSpPr txBox="1"/>
          <p:nvPr/>
        </p:nvSpPr>
        <p:spPr>
          <a:xfrm>
            <a:off x="412550" y="1084225"/>
            <a:ext cx="6947400" cy="6834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a:t>
            </a:r>
            <a:r>
              <a:rPr lang="en" sz="1200">
                <a:solidFill>
                  <a:schemeClr val="dk1"/>
                </a:solidFill>
                <a:latin typeface="Halant"/>
                <a:ea typeface="Halant"/>
                <a:cs typeface="Halant"/>
                <a:sym typeface="Halant"/>
              </a:rPr>
              <a:t>he Cold War was a period of geopolitical tension that began shortly after World War II and lasted for nearly half a century. It was defined not by direct military conflict between the two superpowers—the United States and the Soviet Union—but by a fierce rivalry over competing ideologies, global influence, and the development of nuclear weapons. While the U.S. promoted capitalism and democracy, the USSR advanced communism and authoritarian control. Both sides believed their worldview was essential to the future of humanity and took steps to expand their influence globally. The threat of nuclear war and the fear of ideological takeover shaped foreign and domestic policies, alliances, and everyday life. Through this WebQuest, you will explore the origins of the Cold War, the ideological divide between the U.S. and the USSR, and the role of nuclear weapons in escalating global tensions. By the end of this activity, you will have a deeper understanding of how the Cold War shaped international relations and the modern world.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the onset and early development of the Cold War. You will work through a series of guiding questions that will focus your research on the ideological conflict between capitalism and communism, the historical events that contributed to Cold War tensions, and the impact of nuclear weapons on diplomacy and fear around the world. Your final product may include a written reflection, infographic, or timeline that helps explain how and why the Cold War began—and why it mattered.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sp>
        <p:nvSpPr>
          <p:cNvPr id="207" name="Google Shape;207;p50"/>
          <p:cNvSpPr txBox="1"/>
          <p:nvPr/>
        </p:nvSpPr>
        <p:spPr>
          <a:xfrm>
            <a:off x="561000" y="7656350"/>
            <a:ext cx="3262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U.S. Government Photographer, “Yalta Conference (Churchill, Roosevelt, Stalin),” February 1945. Public Domain</a:t>
            </a:r>
            <a:endParaRPr sz="1200">
              <a:solidFill>
                <a:schemeClr val="dk1"/>
              </a:solidFill>
              <a:latin typeface="Inter"/>
              <a:ea typeface="Inter"/>
              <a:cs typeface="Inter"/>
              <a:sym typeface="Inter"/>
            </a:endParaRPr>
          </a:p>
        </p:txBody>
      </p:sp>
      <p:pic>
        <p:nvPicPr>
          <p:cNvPr id="208" name="Google Shape;208;p50"/>
          <p:cNvPicPr preferRelativeResize="0"/>
          <p:nvPr/>
        </p:nvPicPr>
        <p:blipFill>
          <a:blip r:embed="rId5">
            <a:alphaModFix/>
          </a:blip>
          <a:stretch>
            <a:fillRect/>
          </a:stretch>
        </p:blipFill>
        <p:spPr>
          <a:xfrm>
            <a:off x="561000" y="4837125"/>
            <a:ext cx="3262645" cy="2686001"/>
          </a:xfrm>
          <a:prstGeom prst="rect">
            <a:avLst/>
          </a:prstGeom>
          <a:noFill/>
          <a:ln>
            <a:noFill/>
          </a:ln>
        </p:spPr>
      </p:pic>
      <p:pic>
        <p:nvPicPr>
          <p:cNvPr id="209" name="Google Shape;209;p50"/>
          <p:cNvPicPr preferRelativeResize="0"/>
          <p:nvPr/>
        </p:nvPicPr>
        <p:blipFill>
          <a:blip r:embed="rId6">
            <a:alphaModFix/>
          </a:blip>
          <a:stretch>
            <a:fillRect/>
          </a:stretch>
        </p:blipFill>
        <p:spPr>
          <a:xfrm>
            <a:off x="3912919" y="4837125"/>
            <a:ext cx="3298482" cy="2686001"/>
          </a:xfrm>
          <a:prstGeom prst="rect">
            <a:avLst/>
          </a:prstGeom>
          <a:noFill/>
          <a:ln>
            <a:noFill/>
          </a:ln>
        </p:spPr>
      </p:pic>
      <p:sp>
        <p:nvSpPr>
          <p:cNvPr id="210" name="Google Shape;210;p50"/>
          <p:cNvSpPr txBox="1"/>
          <p:nvPr/>
        </p:nvSpPr>
        <p:spPr>
          <a:xfrm>
            <a:off x="3913800" y="7656350"/>
            <a:ext cx="32625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Unknown Photographer, “</a:t>
            </a:r>
            <a:r>
              <a:rPr lang="en" sz="1200">
                <a:solidFill>
                  <a:srgbClr val="202122"/>
                </a:solidFill>
                <a:highlight>
                  <a:srgbClr val="F8F9FA"/>
                </a:highlight>
                <a:latin typeface="Inter"/>
                <a:ea typeface="Inter"/>
                <a:cs typeface="Inter"/>
                <a:sym typeface="Inter"/>
              </a:rPr>
              <a:t>British Prime Minister Winston Churchill, President Harry S. Truman, and Soviet leader Josef Stalin in the garden of Cecilienhof Palace before meeting for the Potsdam Conference in Potsdam, Germany</a:t>
            </a:r>
            <a:r>
              <a:rPr lang="en" sz="1200">
                <a:solidFill>
                  <a:schemeClr val="dk1"/>
                </a:solidFill>
                <a:latin typeface="Inter"/>
                <a:ea typeface="Inter"/>
                <a:cs typeface="Inter"/>
                <a:sym typeface="Inter"/>
              </a:rPr>
              <a:t>,” July 25, 1945. Public Domain</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4" name="Shape 214"/>
        <p:cNvGrpSpPr/>
        <p:nvPr/>
      </p:nvGrpSpPr>
      <p:grpSpPr>
        <a:xfrm>
          <a:off x="0" y="0"/>
          <a:ext cx="0" cy="0"/>
          <a:chOff x="0" y="0"/>
          <a:chExt cx="0" cy="0"/>
        </a:xfrm>
      </p:grpSpPr>
      <p:pic>
        <p:nvPicPr>
          <p:cNvPr id="215" name="Google Shape;215;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8" name="Google Shape;218;p51"/>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19" name="Google Shape;219;p51"/>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20" name="Google Shape;220;p51"/>
          <p:cNvSpPr txBox="1"/>
          <p:nvPr/>
        </p:nvSpPr>
        <p:spPr>
          <a:xfrm>
            <a:off x="457200" y="742500"/>
            <a:ext cx="7137300" cy="812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causes for the onset of the Cold War and answer the questions that follow.</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1: Post War Negotiations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Read about the impact </a:t>
            </a:r>
            <a:r>
              <a:rPr lang="en" sz="1200" u="sng">
                <a:solidFill>
                  <a:schemeClr val="hlink"/>
                </a:solidFill>
                <a:latin typeface="Inter"/>
                <a:ea typeface="Inter"/>
                <a:cs typeface="Inter"/>
                <a:sym typeface="Inter"/>
                <a:hlinkClick r:id="rId5"/>
              </a:rPr>
              <a:t>Potsdam Conference</a:t>
            </a:r>
            <a:r>
              <a:rPr lang="en" sz="1200">
                <a:solidFill>
                  <a:schemeClr val="dk1"/>
                </a:solidFill>
                <a:latin typeface="Inter"/>
                <a:ea typeface="Inter"/>
                <a:cs typeface="Inter"/>
                <a:sym typeface="Inter"/>
              </a:rPr>
              <a:t> from the Department of State Office of the Historian.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made the negotiations at the Potsdam Conference more difficult than those at Yalta?</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2"/>
            </a:pPr>
            <a:r>
              <a:rPr lang="en" sz="1200">
                <a:solidFill>
                  <a:schemeClr val="dk1"/>
                </a:solidFill>
                <a:latin typeface="Inter"/>
                <a:ea typeface="Inter"/>
                <a:cs typeface="Inter"/>
                <a:sym typeface="Inter"/>
              </a:rPr>
              <a:t>Why did Truman and Byrnes oppose the Soviet Union’s demand for harsh reparations from Germany?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3"/>
            </a:pPr>
            <a:r>
              <a:rPr lang="en" sz="1200">
                <a:solidFill>
                  <a:schemeClr val="dk1"/>
                </a:solidFill>
                <a:latin typeface="Inter"/>
                <a:ea typeface="Inter"/>
                <a:cs typeface="Inter"/>
                <a:sym typeface="Inter"/>
              </a:rPr>
              <a:t>How did the Potsdam agreements reflect U.S. and Soviet differences in how to rebuild postwar Europe?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4"/>
            </a:pPr>
            <a:r>
              <a:rPr lang="en" sz="1200">
                <a:solidFill>
                  <a:schemeClr val="dk1"/>
                </a:solidFill>
                <a:latin typeface="Inter"/>
                <a:ea typeface="Inter"/>
                <a:cs typeface="Inter"/>
                <a:sym typeface="Inter"/>
              </a:rPr>
              <a:t>How did the redrawing of borders and deportations in Eastern Europe reflect changing power dynamics?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5"/>
            </a:pPr>
            <a:r>
              <a:rPr lang="en" sz="1200">
                <a:solidFill>
                  <a:schemeClr val="dk1"/>
                </a:solidFill>
                <a:latin typeface="Inter"/>
                <a:ea typeface="Inter"/>
                <a:cs typeface="Inter"/>
                <a:sym typeface="Inter"/>
              </a:rPr>
              <a:t>What was the significance of the Potsdam Declaration, and why didn’t the Soviet Union sign it?</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6"/>
            </a:pPr>
            <a:r>
              <a:rPr lang="en" sz="1200">
                <a:solidFill>
                  <a:schemeClr val="dk1"/>
                </a:solidFill>
                <a:latin typeface="Inter"/>
                <a:ea typeface="Inter"/>
                <a:cs typeface="Inter"/>
                <a:sym typeface="Inter"/>
              </a:rPr>
              <a:t>How did the U.S. use its nuclear capability as a tool during Potsdam negotiations?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7"/>
            </a:pPr>
            <a:r>
              <a:rPr lang="en" sz="1200">
                <a:solidFill>
                  <a:schemeClr val="dk1"/>
                </a:solidFill>
                <a:latin typeface="Inter"/>
                <a:ea typeface="Inter"/>
                <a:cs typeface="Inter"/>
                <a:sym typeface="Inter"/>
              </a:rPr>
              <a:t>Why did the Potsdam Conference mark a turning point in U.S.-Soviet relations?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4" name="Shape 224"/>
        <p:cNvGrpSpPr/>
        <p:nvPr/>
      </p:nvGrpSpPr>
      <p:grpSpPr>
        <a:xfrm>
          <a:off x="0" y="0"/>
          <a:ext cx="0" cy="0"/>
          <a:chOff x="0" y="0"/>
          <a:chExt cx="0" cy="0"/>
        </a:xfrm>
      </p:grpSpPr>
      <p:pic>
        <p:nvPicPr>
          <p:cNvPr id="225" name="Google Shape;225;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6" name="Google Shape;226;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52"/>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29" name="Google Shape;229;p52"/>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30" name="Google Shape;230;p52"/>
          <p:cNvSpPr txBox="1"/>
          <p:nvPr/>
        </p:nvSpPr>
        <p:spPr>
          <a:xfrm>
            <a:off x="457200" y="742500"/>
            <a:ext cx="7137300" cy="76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2: Nuclear Proliferation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Open up </a:t>
            </a:r>
            <a:r>
              <a:rPr i="1" lang="en" sz="1200" u="sng">
                <a:solidFill>
                  <a:schemeClr val="hlink"/>
                </a:solidFill>
                <a:latin typeface="Inter"/>
                <a:ea typeface="Inter"/>
                <a:cs typeface="Inter"/>
                <a:sym typeface="Inter"/>
                <a:hlinkClick r:id="rId5"/>
              </a:rPr>
              <a:t>The History of Nuclear Proliferation</a:t>
            </a:r>
            <a:r>
              <a:rPr lang="en" sz="1200">
                <a:solidFill>
                  <a:schemeClr val="dk1"/>
                </a:solidFill>
                <a:latin typeface="Inter"/>
                <a:ea typeface="Inter"/>
                <a:cs typeface="Inter"/>
                <a:sym typeface="Inter"/>
              </a:rPr>
              <a:t> to navigate the timeline of nuclear proliferation.Use the chart below to take notes on each event. Each event should have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key points.</a:t>
            </a:r>
            <a:endParaRPr b="1" sz="1200">
              <a:solidFill>
                <a:srgbClr val="E95C3D"/>
              </a:solidFill>
              <a:latin typeface="Inter"/>
              <a:ea typeface="Inter"/>
              <a:cs typeface="Inter"/>
              <a:sym typeface="Inter"/>
            </a:endParaRPr>
          </a:p>
        </p:txBody>
      </p:sp>
      <p:graphicFrame>
        <p:nvGraphicFramePr>
          <p:cNvPr id="231" name="Google Shape;231;p52"/>
          <p:cNvGraphicFramePr/>
          <p:nvPr/>
        </p:nvGraphicFramePr>
        <p:xfrm>
          <a:off x="381550" y="1524225"/>
          <a:ext cx="3000000" cy="3000000"/>
        </p:xfrm>
        <a:graphic>
          <a:graphicData uri="http://schemas.openxmlformats.org/drawingml/2006/table">
            <a:tbl>
              <a:tblPr>
                <a:noFill/>
                <a:tableStyleId>{1283A25D-A847-49B6-9813-14D539695950}</a:tableStyleId>
              </a:tblPr>
              <a:tblGrid>
                <a:gridCol w="1725950"/>
                <a:gridCol w="5334675"/>
              </a:tblGrid>
              <a:tr h="164500">
                <a:tc gridSpan="2">
                  <a:txBody>
                    <a:bodyPr/>
                    <a:lstStyle/>
                    <a:p>
                      <a:pPr indent="0" lvl="0" marL="0" rtl="0" algn="ctr">
                        <a:spcBef>
                          <a:spcPts val="0"/>
                        </a:spcBef>
                        <a:spcAft>
                          <a:spcPts val="0"/>
                        </a:spcAft>
                        <a:buNone/>
                      </a:pPr>
                      <a:r>
                        <a:rPr b="1" lang="en" sz="1200">
                          <a:latin typeface="Inter"/>
                          <a:ea typeface="Inter"/>
                          <a:cs typeface="Inter"/>
                          <a:sym typeface="Inter"/>
                        </a:rPr>
                        <a:t>Nuclear Proliferation Timeline</a:t>
                      </a:r>
                      <a:endParaRPr b="1" sz="1200">
                        <a:latin typeface="Inter"/>
                        <a:ea typeface="Inter"/>
                        <a:cs typeface="Inter"/>
                        <a:sym typeface="Inter"/>
                      </a:endParaRPr>
                    </a:p>
                  </a:txBody>
                  <a:tcPr marT="63500" marB="63500" marR="63500" marL="63500">
                    <a:solidFill>
                      <a:srgbClr val="CCCCCC"/>
                    </a:solidFill>
                  </a:tcPr>
                </a:tc>
                <a:tc hMerge="1"/>
              </a:tr>
              <a:tr h="744500">
                <a:tc>
                  <a:txBody>
                    <a:bodyPr/>
                    <a:lstStyle/>
                    <a:p>
                      <a:pPr indent="0" lvl="0" marL="0" rtl="0" algn="ctr">
                        <a:spcBef>
                          <a:spcPts val="0"/>
                        </a:spcBef>
                        <a:spcAft>
                          <a:spcPts val="0"/>
                        </a:spcAft>
                        <a:buNone/>
                      </a:pPr>
                      <a:r>
                        <a:rPr b="1" lang="en" sz="1200">
                          <a:latin typeface="Inter"/>
                          <a:ea typeface="Inter"/>
                          <a:cs typeface="Inter"/>
                          <a:sym typeface="Inter"/>
                        </a:rPr>
                        <a:t>1938-1962: The Nuclear Age Begins</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r h="744500">
                <a:tc>
                  <a:txBody>
                    <a:bodyPr/>
                    <a:lstStyle/>
                    <a:p>
                      <a:pPr indent="0" lvl="0" marL="0" rtl="0" algn="ctr">
                        <a:spcBef>
                          <a:spcPts val="0"/>
                        </a:spcBef>
                        <a:spcAft>
                          <a:spcPts val="0"/>
                        </a:spcAft>
                        <a:buNone/>
                      </a:pPr>
                      <a:r>
                        <a:rPr b="1" lang="en" sz="1200">
                          <a:latin typeface="Inter"/>
                          <a:ea typeface="Inter"/>
                          <a:cs typeface="Inter"/>
                          <a:sym typeface="Inter"/>
                        </a:rPr>
                        <a:t>Aug 6-9, 1945</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First Atomic Bombs Are Dropped on Hiroshima and Nagasaki</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r h="647850">
                <a:tc>
                  <a:txBody>
                    <a:bodyPr/>
                    <a:lstStyle/>
                    <a:p>
                      <a:pPr indent="0" lvl="0" marL="0" rtl="0" algn="ctr">
                        <a:spcBef>
                          <a:spcPts val="0"/>
                        </a:spcBef>
                        <a:spcAft>
                          <a:spcPts val="0"/>
                        </a:spcAft>
                        <a:buNone/>
                      </a:pPr>
                      <a:r>
                        <a:rPr b="1" lang="en" sz="1200">
                          <a:latin typeface="Inter"/>
                          <a:ea typeface="Inter"/>
                          <a:cs typeface="Inter"/>
                          <a:sym typeface="Inter"/>
                        </a:rPr>
                        <a:t>Jul 29, 1957</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IAEA Is Created</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r h="744500">
                <a:tc>
                  <a:txBody>
                    <a:bodyPr/>
                    <a:lstStyle/>
                    <a:p>
                      <a:pPr indent="0" lvl="0" marL="0" rtl="0" algn="ctr">
                        <a:spcBef>
                          <a:spcPts val="0"/>
                        </a:spcBef>
                        <a:spcAft>
                          <a:spcPts val="0"/>
                        </a:spcAft>
                        <a:buNone/>
                      </a:pPr>
                      <a:r>
                        <a:rPr b="1" lang="en" sz="1200">
                          <a:latin typeface="Inter"/>
                          <a:ea typeface="Inter"/>
                          <a:cs typeface="Inter"/>
                          <a:sym typeface="Inter"/>
                        </a:rPr>
                        <a:t>Sep 29, 1957</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Kyshtym Nuclear Disaster Occurs In Secret</a:t>
                      </a:r>
                      <a:endParaRPr b="1" sz="1200">
                        <a:latin typeface="Inter"/>
                        <a:ea typeface="Inter"/>
                        <a:cs typeface="Inter"/>
                        <a:sym typeface="Inter"/>
                      </a:endParaRPr>
                    </a:p>
                  </a:txBody>
                  <a:tcPr marT="63500" marB="63500" marR="63500" marL="63500"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63500" marB="63500" marR="63500" marL="63500"/>
                </a:tc>
              </a:tr>
            </a:tbl>
          </a:graphicData>
        </a:graphic>
      </p:graphicFrame>
      <p:sp>
        <p:nvSpPr>
          <p:cNvPr id="232" name="Google Shape;232;p52"/>
          <p:cNvSpPr txBox="1"/>
          <p:nvPr/>
        </p:nvSpPr>
        <p:spPr>
          <a:xfrm>
            <a:off x="381550" y="6686100"/>
            <a:ext cx="72129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6"/>
              </a:rPr>
              <a:t>this political cartoon</a:t>
            </a:r>
            <a:r>
              <a:rPr lang="en" sz="1200">
                <a:solidFill>
                  <a:schemeClr val="dk1"/>
                </a:solidFill>
                <a:latin typeface="Inter"/>
                <a:ea typeface="Inter"/>
                <a:cs typeface="Inter"/>
                <a:sym typeface="Inter"/>
              </a:rPr>
              <a:t> by Etta Hulme and </a:t>
            </a:r>
            <a:r>
              <a:rPr lang="en" sz="1200" u="sng">
                <a:solidFill>
                  <a:schemeClr val="hlink"/>
                </a:solidFill>
                <a:latin typeface="Inter"/>
                <a:ea typeface="Inter"/>
                <a:cs typeface="Inter"/>
                <a:sym typeface="Inter"/>
                <a:hlinkClick r:id="rId7"/>
              </a:rPr>
              <a:t>this graph</a:t>
            </a:r>
            <a:r>
              <a:rPr lang="en" sz="1200">
                <a:solidFill>
                  <a:schemeClr val="dk1"/>
                </a:solidFill>
                <a:latin typeface="Inter"/>
                <a:ea typeface="Inter"/>
                <a:cs typeface="Inter"/>
                <a:sym typeface="Inter"/>
              </a:rPr>
              <a:t> from Our World in Data.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cartoon, what message do you think Hulme is articulating by making the figures headless? What might this say about the mindset or behavior of these nations?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graph, during which decade were nuclear tests most frequent?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cartoon and graph communication about nuclear proliferation?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120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pic>
        <p:nvPicPr>
          <p:cNvPr id="237" name="Google Shape;237;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8" name="Google Shape;238;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9" name="Google Shape;239;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0" name="Google Shape;240;p53"/>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41" name="Google Shape;241;p53"/>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42" name="Google Shape;242;p53"/>
          <p:cNvSpPr txBox="1"/>
          <p:nvPr/>
        </p:nvSpPr>
        <p:spPr>
          <a:xfrm>
            <a:off x="457200" y="742500"/>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3a: Ideological Differences- Soviet Union</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243" name="Google Shape;243;p53"/>
          <p:cNvSpPr txBox="1"/>
          <p:nvPr/>
        </p:nvSpPr>
        <p:spPr>
          <a:xfrm>
            <a:off x="316750" y="1049450"/>
            <a:ext cx="7137300" cy="32649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ommunism’s founding document, </a:t>
            </a:r>
            <a:r>
              <a:rPr i="1" lang="en" sz="1200">
                <a:solidFill>
                  <a:schemeClr val="dk1"/>
                </a:solidFill>
                <a:latin typeface="Inter"/>
                <a:ea typeface="Inter"/>
                <a:cs typeface="Inter"/>
                <a:sym typeface="Inter"/>
              </a:rPr>
              <a:t>The Communist Manifesto</a:t>
            </a:r>
            <a:r>
              <a:rPr lang="en" sz="1200">
                <a:solidFill>
                  <a:schemeClr val="dk1"/>
                </a:solidFill>
                <a:latin typeface="Inter"/>
                <a:ea typeface="Inter"/>
                <a:cs typeface="Inter"/>
                <a:sym typeface="Inter"/>
              </a:rPr>
              <a:t>, ends with this passage,</a:t>
            </a:r>
            <a:endParaRPr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In short, the Communists everywhere support every revolutionary movement against the existing social and political order of things [...]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The Communists disdain to conceal their views and aims. They openly declare that their ends can be attained only by the forcible overthrow of all existing social conditions. Let the ruling classes tremble at a Communistic revolution. The proletarians have nothing to lose but their chains. They have a world to win.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571500" marR="114300" rtl="0" algn="l">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WORKING MEN OF ALL COUNTRIES, UNITE!</a:t>
            </a:r>
            <a:endParaRPr i="1"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phrases “the Communists everywhere support every revolutionary movement,” “They have a world to win.” and “WORKING MEN OF ALL COUNTRIES, UNITE!” are evidence of the Communist belief in World Revolution. Many Communists believe that the final stage of a Communist Revolution would be the elimination of classes all over the world and the equal distribution of all resources across countries. To create the conditions for World Revolution, communist nations, led by the USSR, attempted to spread their ideas to other countries.</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ultimate goal of a communist revolution?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the U.S. and other capitalist nations view this ideology as a threat?</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 to the Brown University Library’s Collection of Soviet Posters. Choose one to analyze:</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title of the image?</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Notice: Describe what is depicted in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Wonder: What is a question you have about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Think: What do you think is the message of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rgbClr val="222222"/>
              </a:solidFill>
              <a:latin typeface="Inter"/>
              <a:ea typeface="Inter"/>
              <a:cs typeface="Inter"/>
              <a:sym typeface="Inter"/>
            </a:endParaRPr>
          </a:p>
          <a:p>
            <a:pPr indent="0" lvl="0" marL="0" marR="0" rtl="0" algn="l">
              <a:spcBef>
                <a:spcPts val="60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pic>
        <p:nvPicPr>
          <p:cNvPr id="248" name="Google Shape;248;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9" name="Google Shape;249;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0" name="Google Shape;250;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1" name="Google Shape;251;p54"/>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a:t>
            </a:r>
            <a:endParaRPr sz="1500">
              <a:solidFill>
                <a:schemeClr val="dk1"/>
              </a:solidFill>
              <a:latin typeface="Halant"/>
              <a:ea typeface="Halant"/>
              <a:cs typeface="Halant"/>
              <a:sym typeface="Halant"/>
            </a:endParaRPr>
          </a:p>
        </p:txBody>
      </p:sp>
      <p:pic>
        <p:nvPicPr>
          <p:cNvPr id="252" name="Google Shape;252;p54"/>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53" name="Google Shape;253;p54"/>
          <p:cNvSpPr txBox="1"/>
          <p:nvPr/>
        </p:nvSpPr>
        <p:spPr>
          <a:xfrm>
            <a:off x="457200" y="742500"/>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3b: Ideological Differences- United States</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graphicFrame>
        <p:nvGraphicFramePr>
          <p:cNvPr id="254" name="Google Shape;254;p54"/>
          <p:cNvGraphicFramePr/>
          <p:nvPr/>
        </p:nvGraphicFramePr>
        <p:xfrm>
          <a:off x="317500" y="1066800"/>
          <a:ext cx="3000000" cy="3000000"/>
        </p:xfrm>
        <a:graphic>
          <a:graphicData uri="http://schemas.openxmlformats.org/drawingml/2006/table">
            <a:tbl>
              <a:tblPr>
                <a:noFill/>
                <a:tableStyleId>{E91FACE4-39FE-4D29-860B-F5BB4AAA2870}</a:tableStyleId>
              </a:tblPr>
              <a:tblGrid>
                <a:gridCol w="3053175"/>
                <a:gridCol w="4084125"/>
              </a:tblGrid>
              <a:tr h="381000">
                <a:tc>
                  <a:txBody>
                    <a:bodyPr/>
                    <a:lstStyle/>
                    <a:p>
                      <a:pPr indent="0" lvl="0" marL="0" rtl="0" algn="l">
                        <a:spcBef>
                          <a:spcPts val="0"/>
                        </a:spcBef>
                        <a:spcAft>
                          <a:spcPts val="0"/>
                        </a:spcAft>
                        <a:buNone/>
                      </a:pPr>
                      <a:r>
                        <a:rPr lang="en" sz="1200">
                          <a:latin typeface="Halant"/>
                          <a:ea typeface="Halant"/>
                          <a:cs typeface="Halant"/>
                          <a:sym typeface="Halant"/>
                        </a:rPr>
                        <a:t>Source: George C. Marshall, “Commencement Speech at Harvard University,” June 5, 1947.</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George C. Marshall was the United States Secretary of State.</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George F. Kennan, “The Sources of Soviet Conduct,” </a:t>
                      </a:r>
                      <a:r>
                        <a:rPr i="1" lang="en" sz="1200">
                          <a:solidFill>
                            <a:schemeClr val="dk1"/>
                          </a:solidFill>
                          <a:latin typeface="Halant"/>
                          <a:ea typeface="Halant"/>
                          <a:cs typeface="Halant"/>
                          <a:sym typeface="Halant"/>
                        </a:rPr>
                        <a:t>Foreign Affairs</a:t>
                      </a:r>
                      <a:r>
                        <a:rPr lang="en" sz="1200">
                          <a:solidFill>
                            <a:schemeClr val="dk1"/>
                          </a:solidFill>
                          <a:latin typeface="Halant"/>
                          <a:ea typeface="Halant"/>
                          <a:cs typeface="Halant"/>
                          <a:sym typeface="Halant"/>
                        </a:rPr>
                        <a:t>, July 1947.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George F. Kennan was a United States State Department Professional.</a:t>
                      </a:r>
                      <a:endParaRPr sz="10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Our policy is directed not against any country or doctrine but against hunger, poverty, desperation, and chaos. Its purpose should be the revival of a working economy in the world so as to permit the emergence of political and social conditions in which free institutions can exist… Any government which maneuvers to block the recovery of other countries cannot expect help from us. Furthermore, governments, political parties, or groups which seek to perpetuate human misery in order to profit… politically or </a:t>
                      </a:r>
                      <a:r>
                        <a:rPr lang="en" sz="1200">
                          <a:latin typeface="Inter"/>
                          <a:ea typeface="Inter"/>
                          <a:cs typeface="Inter"/>
                          <a:sym typeface="Inter"/>
                        </a:rPr>
                        <a:t>otherwise</a:t>
                      </a:r>
                      <a:r>
                        <a:rPr lang="en" sz="1200">
                          <a:latin typeface="Inter"/>
                          <a:ea typeface="Inter"/>
                          <a:cs typeface="Inter"/>
                          <a:sym typeface="Inter"/>
                        </a:rPr>
                        <a:t> will encounter the opposition of the United States.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these circumstances it is clear that the main element of any United States policy towards the Soviet Union must be that of a long-term, patient but firm and vigilant containment of Russian expansive tendencies….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It is clear that the United States cannot expect in the foreseeable future to enjoy political intimacy with the Soviet regime. It must continue to regard the Soviet Union as a rival, not a partner, in the political arena. It must continue to expect that Soviet policies will reflect no abstract love of peace and stability, no real faith in the possibility of a permanent happy coexistence of the Socialist and capitalist worlds, but rather  a cautious, persistent pressure towards the disruption and weakening of all rival influence and rival power.” </a:t>
                      </a:r>
                      <a:endParaRPr sz="1200">
                        <a:latin typeface="Inter"/>
                        <a:ea typeface="Inter"/>
                        <a:cs typeface="Inter"/>
                        <a:sym typeface="Inter"/>
                      </a:endParaRPr>
                    </a:p>
                  </a:txBody>
                  <a:tcPr marT="91425" marB="91425" marR="91425" marL="91425"/>
                </a:tc>
              </a:tr>
            </a:tbl>
          </a:graphicData>
        </a:graphic>
      </p:graphicFrame>
      <p:sp>
        <p:nvSpPr>
          <p:cNvPr id="255" name="Google Shape;255;p54"/>
          <p:cNvSpPr txBox="1"/>
          <p:nvPr/>
        </p:nvSpPr>
        <p:spPr>
          <a:xfrm>
            <a:off x="304800" y="5562600"/>
            <a:ext cx="7137300" cy="3879000"/>
          </a:xfrm>
          <a:prstGeom prst="rect">
            <a:avLst/>
          </a:prstGeom>
          <a:noFill/>
          <a:ln>
            <a:noFill/>
          </a:ln>
        </p:spPr>
        <p:txBody>
          <a:bodyPr anchorCtr="0" anchor="t" bIns="91425" lIns="91425" spcFirstLastPara="1" rIns="91425" wrap="square" tIns="91425">
            <a:spAutoFit/>
          </a:bodyPr>
          <a:lstStyle/>
          <a:p>
            <a:pPr indent="-304800" lvl="0" marL="457200" marR="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U.S. State Department officials argue about a proper </a:t>
            </a:r>
            <a:r>
              <a:rPr lang="en" sz="1200">
                <a:solidFill>
                  <a:schemeClr val="dk1"/>
                </a:solidFill>
                <a:latin typeface="Inter"/>
                <a:ea typeface="Inter"/>
                <a:cs typeface="Inter"/>
                <a:sym typeface="Inter"/>
              </a:rPr>
              <a:t>foreign</a:t>
            </a:r>
            <a:r>
              <a:rPr lang="en" sz="1200">
                <a:solidFill>
                  <a:schemeClr val="dk1"/>
                </a:solidFill>
                <a:latin typeface="Inter"/>
                <a:ea typeface="Inter"/>
                <a:cs typeface="Inter"/>
                <a:sym typeface="Inter"/>
              </a:rPr>
              <a:t> policy approach?</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the USSR and other communist nations view this ideology as a threat?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0" lvl="0" marL="0" marR="0" rtl="0" algn="l">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5"/>
              </a:rPr>
              <a:t>this political cartoon</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Notice: Describe what is depicted in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45720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Wonder: What is a question you have about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a:p>
            <a:pPr indent="0" lvl="0" marL="0" marR="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marR="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Think: What do you think is the message of the image?</a:t>
            </a:r>
            <a:endParaRPr sz="1200">
              <a:solidFill>
                <a:schemeClr val="dk1"/>
              </a:solidFill>
              <a:latin typeface="Inter"/>
              <a:ea typeface="Inter"/>
              <a:cs typeface="Inter"/>
              <a:sym typeface="Inter"/>
            </a:endParaRPr>
          </a:p>
          <a:p>
            <a:pPr indent="0" lvl="0" marL="457200" marR="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9" name="Shape 259"/>
        <p:cNvGrpSpPr/>
        <p:nvPr/>
      </p:nvGrpSpPr>
      <p:grpSpPr>
        <a:xfrm>
          <a:off x="0" y="0"/>
          <a:ext cx="0" cy="0"/>
          <a:chOff x="0" y="0"/>
          <a:chExt cx="0" cy="0"/>
        </a:xfrm>
      </p:grpSpPr>
      <p:sp>
        <p:nvSpPr>
          <p:cNvPr id="260" name="Google Shape;260;p5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61" name="Google Shape;261;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2" name="Google Shape;262;p5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63" name="Google Shape;263;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4" name="Google Shape;264;p5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65" name="Google Shape;265;p55"/>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United States</a:t>
            </a:r>
            <a:endParaRPr b="1" sz="1800">
              <a:latin typeface="Inter"/>
              <a:ea typeface="Inter"/>
              <a:cs typeface="Inter"/>
              <a:sym typeface="Inter"/>
            </a:endParaRPr>
          </a:p>
        </p:txBody>
      </p:sp>
      <p:sp>
        <p:nvSpPr>
          <p:cNvPr id="266" name="Google Shape;266;p55"/>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USSR</a:t>
            </a:r>
            <a:endParaRPr b="1" sz="1800">
              <a:latin typeface="Inter"/>
              <a:ea typeface="Inter"/>
              <a:cs typeface="Inter"/>
              <a:sym typeface="Inter"/>
            </a:endParaRPr>
          </a:p>
        </p:txBody>
      </p:sp>
      <p:graphicFrame>
        <p:nvGraphicFramePr>
          <p:cNvPr id="267" name="Google Shape;267;p55"/>
          <p:cNvGraphicFramePr/>
          <p:nvPr/>
        </p:nvGraphicFramePr>
        <p:xfrm>
          <a:off x="503824" y="3910029"/>
          <a:ext cx="3000000" cy="3000000"/>
        </p:xfrm>
        <a:graphic>
          <a:graphicData uri="http://schemas.openxmlformats.org/drawingml/2006/table">
            <a:tbl>
              <a:tblPr>
                <a:noFill/>
                <a:tableStyleId>{E91FACE4-39FE-4D29-860B-F5BB4AAA2870}</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68" name="Google Shape;268;p55"/>
          <p:cNvGraphicFramePr/>
          <p:nvPr/>
        </p:nvGraphicFramePr>
        <p:xfrm>
          <a:off x="503824" y="6474548"/>
          <a:ext cx="3000000" cy="3000000"/>
        </p:xfrm>
        <a:graphic>
          <a:graphicData uri="http://schemas.openxmlformats.org/drawingml/2006/table">
            <a:tbl>
              <a:tblPr>
                <a:noFill/>
                <a:tableStyleId>{E91FACE4-39FE-4D29-860B-F5BB4AAA2870}</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69" name="Google Shape;269;p55"/>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0" name="Google Shape;270;p55"/>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1" name="Google Shape;271;p55"/>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72" name="Google Shape;272;p55"/>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73" name="Google Shape;273;p55"/>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Consider the approaches of the US and USSR to the postwar world. Identify three ways that the US and USSR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74" name="Google Shape;274;p55"/>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8" name="Shape 278"/>
        <p:cNvGrpSpPr/>
        <p:nvPr/>
      </p:nvGrpSpPr>
      <p:grpSpPr>
        <a:xfrm>
          <a:off x="0" y="0"/>
          <a:ext cx="0" cy="0"/>
          <a:chOff x="0" y="0"/>
          <a:chExt cx="0" cy="0"/>
        </a:xfrm>
      </p:grpSpPr>
      <p:sp>
        <p:nvSpPr>
          <p:cNvPr id="279" name="Google Shape;279;p5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Onset of the Cold War (Exemplar)</a:t>
            </a:r>
            <a:endParaRPr sz="1500">
              <a:latin typeface="Inter"/>
              <a:ea typeface="Inter"/>
              <a:cs typeface="Inter"/>
              <a:sym typeface="Inter"/>
            </a:endParaRPr>
          </a:p>
        </p:txBody>
      </p:sp>
      <p:pic>
        <p:nvPicPr>
          <p:cNvPr id="280" name="Google Shape;280;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1" name="Google Shape;281;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2" name="Google Shape;282;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83" name="Google Shape;283;p56"/>
          <p:cNvGraphicFramePr/>
          <p:nvPr/>
        </p:nvGraphicFramePr>
        <p:xfrm>
          <a:off x="351288" y="2182225"/>
          <a:ext cx="3000000" cy="3000000"/>
        </p:xfrm>
        <a:graphic>
          <a:graphicData uri="http://schemas.openxmlformats.org/drawingml/2006/table">
            <a:tbl>
              <a:tblPr>
                <a:noFill/>
                <a:tableStyleId>{1283A25D-A847-49B6-9813-14D539695950}</a:tableStyleId>
              </a:tblPr>
              <a:tblGrid>
                <a:gridCol w="5006700"/>
                <a:gridCol w="2063125"/>
              </a:tblGrid>
              <a:tr h="7166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World War II ended in 1945, the world looked very different than it had just a decade earlier. The war had devastated Europe, caused the deaths of tens of millions, and shifted the balance of power. Germany and Japan, former aggressors, were defeated and occupied. Britain and France, though technically victors, were weakened. In contrast, the United States and the Soviet Union emerged as global superpowers.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before the fighting had ended, Allied leaders met to plan the postwar world. At the Yalta Conference in February 1945, Franklin D. Roosevelt, Winston Churchill, and Joseph Stalin discussed the future of Europe, including how to divide Germany and support free elections in Eastern Europe. But by the Potsdam Conference in July 1945, tensions were already rising. U.S. President Harry Truman took a firmer stance toward Stalin, and disagreements over Eastern Europe and reparations grew sharper. These early postwar meetings revealed that the alliance was unraveling—and that the goals of the U.S. and USSR were quickly diverging.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nuclear age began when the U.S. dropped atomic bombs on the Japan.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This marked the beginning of a new era in warfare. The Soviet Union rushed to develop its own nuclear weapons, which it successfully tested in 1949. The fear of nuclear conflict would soon become a defining feature of the Cold War.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Cold War was not just about weapons—it was also about ideas. The U.S. promoted capitalism and democracy, encouraging free markets and elected governments. The Soviet Union promoted communism and state control, supporting revolutions and authoritarian rule in parts of Eastern Europe and beyond. Each side saw the other as a threat to stability, and both believed their system was the right path for the future.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Though the U.S. and USSR never fought each other directly, they competed for power, influence, and global leadership in what became known as the Cold War. The Cold War would shape international relations for the next 45 years—defined by arms races, proxy wars, propaganda, and the constant threat of nuclear annihilation.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Which two countries emerged as superpowers after World War II?</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United States and the Soviet Union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 Why did the alliance between the U.S. and USSR dissolve?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Disagreements at post war conferences over conflicting goals and Eastern Europe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event marked the beginning of the nuclear 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U.S. dropping the atomic bombs on Japan</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were the key differences between the US and the Soviet Union?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U.S. supported capitalism and democracy. The USSR promoted communism and state control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long did the Cold War last?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45 years</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284" name="Google Shape;284;p56"/>
          <p:cNvPicPr preferRelativeResize="0"/>
          <p:nvPr/>
        </p:nvPicPr>
        <p:blipFill>
          <a:blip r:embed="rId4">
            <a:alphaModFix/>
          </a:blip>
          <a:stretch>
            <a:fillRect/>
          </a:stretch>
        </p:blipFill>
        <p:spPr>
          <a:xfrm>
            <a:off x="570925" y="896475"/>
            <a:ext cx="1151179" cy="1133300"/>
          </a:xfrm>
          <a:prstGeom prst="rect">
            <a:avLst/>
          </a:prstGeom>
          <a:noFill/>
          <a:ln>
            <a:noFill/>
          </a:ln>
        </p:spPr>
      </p:pic>
      <p:sp>
        <p:nvSpPr>
          <p:cNvPr id="285" name="Google Shape;285;p56"/>
          <p:cNvSpPr txBox="1"/>
          <p:nvPr/>
        </p:nvSpPr>
        <p:spPr>
          <a:xfrm>
            <a:off x="1743925" y="851875"/>
            <a:ext cx="5677200" cy="122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86" name="Google Shape;286;p56"/>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0" name="Shape 290"/>
        <p:cNvGrpSpPr/>
        <p:nvPr/>
      </p:nvGrpSpPr>
      <p:grpSpPr>
        <a:xfrm>
          <a:off x="0" y="0"/>
          <a:ext cx="0" cy="0"/>
          <a:chOff x="0" y="0"/>
          <a:chExt cx="0" cy="0"/>
        </a:xfrm>
      </p:grpSpPr>
      <p:pic>
        <p:nvPicPr>
          <p:cNvPr id="291" name="Google Shape;291;p5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2" name="Google Shape;292;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3" name="Google Shape;293;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4" name="Google Shape;294;p57"/>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Onset of the Cold War (Exemplar)</a:t>
            </a:r>
            <a:endParaRPr sz="1500">
              <a:solidFill>
                <a:schemeClr val="dk1"/>
              </a:solidFill>
              <a:latin typeface="Halant"/>
              <a:ea typeface="Halant"/>
              <a:cs typeface="Halant"/>
              <a:sym typeface="Halant"/>
            </a:endParaRPr>
          </a:p>
        </p:txBody>
      </p:sp>
      <p:pic>
        <p:nvPicPr>
          <p:cNvPr id="295" name="Google Shape;295;p57"/>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296" name="Google Shape;296;p57"/>
          <p:cNvSpPr txBox="1"/>
          <p:nvPr/>
        </p:nvSpPr>
        <p:spPr>
          <a:xfrm>
            <a:off x="457200" y="742500"/>
            <a:ext cx="7137300" cy="846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causes for the onset of the Cold War and answer the questions that follow.</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1: Post War Negotiations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Read about the impact </a:t>
            </a:r>
            <a:r>
              <a:rPr lang="en" sz="1200" u="sng">
                <a:solidFill>
                  <a:schemeClr val="hlink"/>
                </a:solidFill>
                <a:latin typeface="Inter"/>
                <a:ea typeface="Inter"/>
                <a:cs typeface="Inter"/>
                <a:sym typeface="Inter"/>
                <a:hlinkClick r:id="rId5"/>
              </a:rPr>
              <a:t>Potsdam Conference</a:t>
            </a:r>
            <a:r>
              <a:rPr lang="en" sz="1200">
                <a:solidFill>
                  <a:schemeClr val="dk1"/>
                </a:solidFill>
                <a:latin typeface="Inter"/>
                <a:ea typeface="Inter"/>
                <a:cs typeface="Inter"/>
                <a:sym typeface="Inter"/>
              </a:rPr>
              <a:t> from the Department of State Office of the Historian.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made the negotiations at the Potsdam Conference more difficult than those at Yalta?</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After Germany’s surrender, the Allies no longer had a common enemy, which made it harder to reach consensus. Additionally, leadership changes and rising tensions between the U.S. and USSR increased difficulties.</a:t>
            </a:r>
            <a:endParaRPr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AutoNum type="arabicPeriod" startAt="2"/>
            </a:pPr>
            <a:r>
              <a:rPr lang="en" sz="1200">
                <a:solidFill>
                  <a:schemeClr val="dk1"/>
                </a:solidFill>
                <a:latin typeface="Inter"/>
                <a:ea typeface="Inter"/>
                <a:cs typeface="Inter"/>
                <a:sym typeface="Inter"/>
              </a:rPr>
              <a:t>Why did Truman and Byrnes oppose the Soviet Union’s demand for harsh reparations from Germany?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They wanted to avoid repeating the mistakes of the Treaty of Versailles, which had imposed harsh reparations after WWI and contributed to the rise of the Nazis by damaging the German economy.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3"/>
            </a:pPr>
            <a:r>
              <a:rPr lang="en" sz="1200">
                <a:solidFill>
                  <a:schemeClr val="dk1"/>
                </a:solidFill>
                <a:latin typeface="Inter"/>
                <a:ea typeface="Inter"/>
                <a:cs typeface="Inter"/>
                <a:sym typeface="Inter"/>
              </a:rPr>
              <a:t>How did the Potsdam agreements reflect U.S. and Soviet differences in how to rebuild postwar Europe?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Soviets wanted to extract heavy reparations, while the U.S. wanted more moderate treatment. The U.S. promoted democratic reforms and decentralized control, while the USSR prioritized control over Eastern Europe and a stronger Soviet sphere of influence.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4"/>
            </a:pPr>
            <a:r>
              <a:rPr lang="en" sz="1200">
                <a:solidFill>
                  <a:schemeClr val="dk1"/>
                </a:solidFill>
                <a:latin typeface="Inter"/>
                <a:ea typeface="Inter"/>
                <a:cs typeface="Inter"/>
                <a:sym typeface="Inter"/>
              </a:rPr>
              <a:t>How did the redrawing of borders and deportations in Eastern Europe reflect changing power dynamics?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Poland gained territory from Germany to compensate for land lost to the USSR, leading to the forced deportation of millions of Germans. The U.S. and Britain feared destabilization, but did not stop the Soviet-influenced territorial changes, showing the USSR’s growing power in Eastern Europe.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5"/>
            </a:pPr>
            <a:r>
              <a:rPr lang="en" sz="1200">
                <a:solidFill>
                  <a:schemeClr val="dk1"/>
                </a:solidFill>
                <a:latin typeface="Inter"/>
                <a:ea typeface="Inter"/>
                <a:cs typeface="Inter"/>
                <a:sym typeface="Inter"/>
              </a:rPr>
              <a:t>What was the significance of the Potsdam Declaration, and why didn’t the Soviet Union sign it?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threatened Japan with “prompt and utter destruction” if it didn’t surrender. The USSR did not sign because it had not yet declared war on Japan, signaling differing priorities even within the Allied powers.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AutoNum type="arabicPeriod" startAt="6"/>
            </a:pPr>
            <a:r>
              <a:rPr lang="en" sz="1200">
                <a:solidFill>
                  <a:schemeClr val="dk1"/>
                </a:solidFill>
                <a:latin typeface="Inter"/>
                <a:ea typeface="Inter"/>
                <a:cs typeface="Inter"/>
                <a:sym typeface="Inter"/>
              </a:rPr>
              <a:t>How did the U.S. use its nuclear capability as a tool during Potsdam negotiations?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Truman privately told Stalin about the successful U.S. atomic bomb test, which historians believe was used to gain bargaining power. The U.S. thought nuclear weapons would strengthen its negotiating position.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1200"/>
              </a:spcAft>
              <a:buClr>
                <a:schemeClr val="dk1"/>
              </a:buClr>
              <a:buSzPts val="1200"/>
              <a:buAutoNum type="arabicPeriod" startAt="7"/>
            </a:pPr>
            <a:r>
              <a:rPr lang="en" sz="1200">
                <a:solidFill>
                  <a:schemeClr val="dk1"/>
                </a:solidFill>
                <a:latin typeface="Inter"/>
                <a:ea typeface="Inter"/>
                <a:cs typeface="Inter"/>
                <a:sym typeface="Inter"/>
              </a:rPr>
              <a:t>Why did the Potsdam Conference mark a turning point in U.S.-Soviet relations?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was the last meeting of all three wartime Allies. Tensions over reparations, border changes, and nuclear power revealed deep ideological and strategic divisions, marking the shift from wartime cooperation to Cold War rivalry.</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